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Onedin-v&#225;gott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.jpg"/><Relationship Id="rId4" Type="http://schemas.openxmlformats.org/officeDocument/2006/relationships/hyperlink" Target="Spartacus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Baileys-v&#225;gott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0948E3-FC90-945B-740C-BEF5DCE2BA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15000" dirty="0"/>
              <a:t>O</a:t>
            </a:r>
            <a:r>
              <a:rPr lang="hu-HU" sz="15000" dirty="0">
                <a:solidFill>
                  <a:srgbClr val="FF0000"/>
                </a:solidFill>
              </a:rPr>
              <a:t>/</a:t>
            </a:r>
            <a:r>
              <a:rPr lang="hu-HU" sz="15000" dirty="0"/>
              <a:t>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A365CBD-4FD4-7978-7959-125A2D6D66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o</a:t>
            </a:r>
            <a:r>
              <a:rPr lang="hu-HU" dirty="0"/>
              <a:t>perába, én?</a:t>
            </a:r>
          </a:p>
          <a:p>
            <a:r>
              <a:rPr lang="hu-HU" dirty="0"/>
              <a:t>SŐT, VISZLEK </a:t>
            </a:r>
            <a:r>
              <a:rPr lang="hu-HU" dirty="0">
                <a:solidFill>
                  <a:srgbClr val="FF0000"/>
                </a:solidFill>
              </a:rPr>
              <a:t>T</a:t>
            </a:r>
            <a:r>
              <a:rPr lang="hu-HU" dirty="0"/>
              <a:t>ÉGED IS!</a:t>
            </a:r>
          </a:p>
        </p:txBody>
      </p:sp>
    </p:spTree>
    <p:extLst>
      <p:ext uri="{BB962C8B-B14F-4D97-AF65-F5344CB8AC3E}">
        <p14:creationId xmlns:p14="http://schemas.microsoft.com/office/powerpoint/2010/main" val="3054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03431C6B-2DDF-8879-C09E-9CF63A309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R</a:t>
            </a:r>
            <a:r>
              <a:rPr lang="hu-HU" dirty="0"/>
              <a:t>ETRO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24E8DA-BC40-268C-B90D-6028A709C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870594" cy="3450613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O.K</a:t>
            </a:r>
            <a:r>
              <a:rPr lang="hu-HU" dirty="0">
                <a:solidFill>
                  <a:srgbClr val="FF0000"/>
                </a:solidFill>
              </a:rPr>
              <a:t>. DIVAT </a:t>
            </a:r>
            <a:r>
              <a:rPr lang="hu-HU" dirty="0"/>
              <a:t>A RETRÓ, DE AZÉRT MÉGIS:</a:t>
            </a:r>
          </a:p>
          <a:p>
            <a:pPr marL="0" indent="0">
              <a:buNone/>
            </a:pPr>
            <a:r>
              <a:rPr lang="hu-HU" dirty="0"/>
              <a:t>AZ </a:t>
            </a:r>
            <a:r>
              <a:rPr lang="hu-HU" dirty="0">
                <a:solidFill>
                  <a:srgbClr val="FF0000"/>
                </a:solidFill>
              </a:rPr>
              <a:t>OPERA</a:t>
            </a:r>
            <a:r>
              <a:rPr lang="hu-HU" dirty="0"/>
              <a:t> OLYAN </a:t>
            </a:r>
            <a:r>
              <a:rPr lang="hu-HU" dirty="0">
                <a:solidFill>
                  <a:srgbClr val="FF0000"/>
                </a:solidFill>
              </a:rPr>
              <a:t>ÓSDI</a:t>
            </a:r>
            <a:r>
              <a:rPr lang="hu-HU" dirty="0"/>
              <a:t> DOLOG, NEM?</a:t>
            </a:r>
          </a:p>
          <a:p>
            <a:r>
              <a:rPr lang="hu-HU" dirty="0"/>
              <a:t>APROPÓ RETRÓ: </a:t>
            </a:r>
          </a:p>
          <a:p>
            <a:pPr marL="0" indent="0">
              <a:buNone/>
            </a:pPr>
            <a:r>
              <a:rPr lang="hu-HU" dirty="0"/>
              <a:t>AZ </a:t>
            </a:r>
            <a:r>
              <a:rPr lang="hu-HU" dirty="0">
                <a:solidFill>
                  <a:srgbClr val="FF0000"/>
                </a:solidFill>
              </a:rPr>
              <a:t>O</a:t>
            </a:r>
            <a:r>
              <a:rPr lang="hu-HU" dirty="0"/>
              <a:t>NEDIN CSALÁD MEGVAN? </a:t>
            </a:r>
          </a:p>
          <a:p>
            <a:r>
              <a:rPr lang="hu-HU" dirty="0"/>
              <a:t>NA, DE MI EZ A KLASSZ </a:t>
            </a:r>
            <a:r>
              <a:rPr lang="hu-HU" dirty="0">
                <a:solidFill>
                  <a:srgbClr val="FF0000"/>
                </a:solidFill>
              </a:rPr>
              <a:t>ZENE</a:t>
            </a:r>
            <a:r>
              <a:rPr lang="hu-HU" dirty="0"/>
              <a:t>? https://www.youtube.com/watch?v=I_X9_UsoNEw</a:t>
            </a:r>
          </a:p>
          <a:p>
            <a:pPr marL="0" indent="0">
              <a:buNone/>
            </a:pPr>
            <a:r>
              <a:rPr lang="hu-HU" dirty="0"/>
              <a:t>HACSATURJÁN: </a:t>
            </a:r>
            <a:r>
              <a:rPr lang="hu-HU" dirty="0">
                <a:solidFill>
                  <a:srgbClr val="FF0000"/>
                </a:solidFill>
              </a:rPr>
              <a:t>SPARTACUS </a:t>
            </a:r>
          </a:p>
          <a:p>
            <a:pPr marL="0" indent="0">
              <a:buNone/>
            </a:pPr>
            <a:r>
              <a:rPr lang="hu-HU" dirty="0"/>
              <a:t>https://www.youtube.com/watch?v=MQbLQeNSjcs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" name="Kép 6" descr="A képen szöveg, ruházat, Emberi arc, nő látható&#10;&#10;Automatikusan generált leírás">
            <a:hlinkClick r:id="rId2" action="ppaction://hlinkfile"/>
            <a:extLst>
              <a:ext uri="{FF2B5EF4-FFF2-40B4-BE49-F238E27FC236}">
                <a16:creationId xmlns:a16="http://schemas.microsoft.com/office/drawing/2014/main" id="{3036E34D-0D09-B1F0-8524-2AA94EF06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270" y="460813"/>
            <a:ext cx="2114833" cy="2968187"/>
          </a:xfrm>
          <a:prstGeom prst="rect">
            <a:avLst/>
          </a:prstGeom>
        </p:spPr>
      </p:pic>
      <p:pic>
        <p:nvPicPr>
          <p:cNvPr id="9" name="Kép 8" descr="A képen szöveg, Tánc, sport, balett látható&#10;&#10;Automatikusan generált leírás">
            <a:hlinkClick r:id="rId4" action="ppaction://hlinkfile"/>
            <a:extLst>
              <a:ext uri="{FF2B5EF4-FFF2-40B4-BE49-F238E27FC236}">
                <a16:creationId xmlns:a16="http://schemas.microsoft.com/office/drawing/2014/main" id="{B661C202-D6F8-BC81-C8BE-BF8FC5EED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440" y="3518919"/>
            <a:ext cx="3582990" cy="20064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5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Rectangle 1053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C3BC4809-429D-2C07-70DB-BA1E14D0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hu-HU" dirty="0"/>
              <a:t>OPER</a:t>
            </a:r>
            <a:r>
              <a:rPr lang="hu-HU" dirty="0">
                <a:solidFill>
                  <a:srgbClr val="FF0000"/>
                </a:solidFill>
              </a:rPr>
              <a:t>A</a:t>
            </a:r>
            <a:r>
              <a:rPr lang="hu-HU" dirty="0"/>
              <a:t>KADÉMIA</a:t>
            </a:r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4C2FD0-2C66-0A60-A1D1-E28E419AA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r>
              <a:rPr lang="hu-HU" dirty="0"/>
              <a:t>TANÁRI TOVÁBBKÉPZÉS: </a:t>
            </a:r>
            <a:r>
              <a:rPr lang="hu-HU" dirty="0">
                <a:solidFill>
                  <a:srgbClr val="FF0000"/>
                </a:solidFill>
              </a:rPr>
              <a:t>ADI, FB, KGI</a:t>
            </a:r>
          </a:p>
          <a:p>
            <a:r>
              <a:rPr lang="hu-HU" dirty="0"/>
              <a:t>KOMOLY</a:t>
            </a:r>
            <a:r>
              <a:rPr lang="hu-HU" dirty="0">
                <a:solidFill>
                  <a:srgbClr val="FF0000"/>
                </a:solidFill>
              </a:rPr>
              <a:t>Z</a:t>
            </a:r>
            <a:r>
              <a:rPr lang="hu-HU" dirty="0"/>
              <a:t>ENE, </a:t>
            </a:r>
            <a:r>
              <a:rPr lang="hu-HU" dirty="0">
                <a:solidFill>
                  <a:srgbClr val="FF0000"/>
                </a:solidFill>
              </a:rPr>
              <a:t>O</a:t>
            </a:r>
            <a:r>
              <a:rPr lang="hu-HU" dirty="0"/>
              <a:t>PERA, </a:t>
            </a:r>
            <a:r>
              <a:rPr lang="hu-HU" dirty="0">
                <a:solidFill>
                  <a:srgbClr val="FF0000"/>
                </a:solidFill>
              </a:rPr>
              <a:t>B</a:t>
            </a:r>
            <a:r>
              <a:rPr lang="hu-HU" dirty="0"/>
              <a:t>ALETT</a:t>
            </a:r>
          </a:p>
          <a:p>
            <a:r>
              <a:rPr lang="hu-HU" dirty="0"/>
              <a:t>NA, DE ATTÓL MÉG, HOGY </a:t>
            </a:r>
            <a:r>
              <a:rPr lang="hu-HU" dirty="0">
                <a:solidFill>
                  <a:srgbClr val="FF0000"/>
                </a:solidFill>
              </a:rPr>
              <a:t>NEKÜNK BEJÖN</a:t>
            </a:r>
            <a:r>
              <a:rPr lang="hu-HU" dirty="0"/>
              <a:t>, SZABAD EZT A </a:t>
            </a:r>
            <a:r>
              <a:rPr lang="hu-HU" dirty="0">
                <a:solidFill>
                  <a:srgbClr val="FF0000"/>
                </a:solidFill>
              </a:rPr>
              <a:t>K</a:t>
            </a:r>
            <a:r>
              <a:rPr lang="hu-HU" dirty="0"/>
              <a:t>AMASZOKNAK?</a:t>
            </a:r>
          </a:p>
          <a:p>
            <a:r>
              <a:rPr lang="hu-HU" dirty="0">
                <a:solidFill>
                  <a:srgbClr val="FF0000"/>
                </a:solidFill>
              </a:rPr>
              <a:t>SZTÁROK</a:t>
            </a:r>
            <a:r>
              <a:rPr lang="hu-HU" dirty="0"/>
              <a:t> ITT IS VANNAK!</a:t>
            </a:r>
          </a:p>
          <a:p>
            <a:pPr marL="0" indent="0">
              <a:buNone/>
            </a:pPr>
            <a:r>
              <a:rPr lang="hu-HU" dirty="0">
                <a:solidFill>
                  <a:srgbClr val="FF0000"/>
                </a:solidFill>
              </a:rPr>
              <a:t>FELMÉRY</a:t>
            </a:r>
            <a:r>
              <a:rPr lang="hu-HU" dirty="0"/>
              <a:t> LILI ÉS </a:t>
            </a:r>
            <a:r>
              <a:rPr lang="hu-HU" dirty="0">
                <a:solidFill>
                  <a:srgbClr val="FF0000"/>
                </a:solidFill>
              </a:rPr>
              <a:t>LEBLANC</a:t>
            </a:r>
            <a:r>
              <a:rPr lang="hu-HU" dirty="0"/>
              <a:t> GERGELY</a:t>
            </a:r>
          </a:p>
        </p:txBody>
      </p:sp>
      <p:pic>
        <p:nvPicPr>
          <p:cNvPr id="5" name="Kép 4" descr="A képen Emberi arc, személy, szempilla, ajak látható&#10;&#10;Automatikusan generált leírás">
            <a:extLst>
              <a:ext uri="{FF2B5EF4-FFF2-40B4-BE49-F238E27FC236}">
                <a16:creationId xmlns:a16="http://schemas.microsoft.com/office/drawing/2014/main" id="{55180B66-B6DF-F156-3FED-21780196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967" y="481109"/>
            <a:ext cx="3678090" cy="2491906"/>
          </a:xfrm>
          <a:prstGeom prst="rect">
            <a:avLst/>
          </a:prstGeom>
        </p:spPr>
      </p:pic>
      <p:pic>
        <p:nvPicPr>
          <p:cNvPr id="1026" name="Picture 2" descr="A balettben soha nem lehetsz elég precíz&quot; - Fidelio.hu">
            <a:extLst>
              <a:ext uri="{FF2B5EF4-FFF2-40B4-BE49-F238E27FC236}">
                <a16:creationId xmlns:a16="http://schemas.microsoft.com/office/drawing/2014/main" id="{D6D79912-B40E-8CB9-C38B-7B0EF63B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415" y="3138486"/>
            <a:ext cx="3733194" cy="2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1059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62" name="Straight Connector 1061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15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51">
            <a:extLst>
              <a:ext uri="{FF2B5EF4-FFF2-40B4-BE49-F238E27FC236}">
                <a16:creationId xmlns:a16="http://schemas.microsoft.com/office/drawing/2014/main" id="{4B5C6D65-D4EB-4E56-9270-B5637605A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53">
            <a:extLst>
              <a:ext uri="{FF2B5EF4-FFF2-40B4-BE49-F238E27FC236}">
                <a16:creationId xmlns:a16="http://schemas.microsoft.com/office/drawing/2014/main" id="{688E404D-6D74-48F8-8A6D-C8B277BF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8938" y="1847088"/>
            <a:ext cx="28315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3CF4D2FD-FB57-BF09-DA70-EAFFB8D7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23" y="804520"/>
            <a:ext cx="2830940" cy="1049235"/>
          </a:xfrm>
        </p:spPr>
        <p:txBody>
          <a:bodyPr>
            <a:normAutofit/>
          </a:bodyPr>
          <a:lstStyle/>
          <a:p>
            <a:r>
              <a:rPr lang="hu-HU" sz="2700" dirty="0">
                <a:solidFill>
                  <a:srgbClr val="FF0000"/>
                </a:solidFill>
              </a:rPr>
              <a:t>MI</a:t>
            </a:r>
            <a:r>
              <a:rPr lang="hu-HU" sz="2700" dirty="0"/>
              <a:t> AZ </a:t>
            </a:r>
            <a:r>
              <a:rPr lang="hu-HU" sz="2700" dirty="0">
                <a:solidFill>
                  <a:srgbClr val="FF0000"/>
                </a:solidFill>
              </a:rPr>
              <a:t>O</a:t>
            </a:r>
            <a:r>
              <a:rPr lang="hu-HU" sz="2700" dirty="0"/>
              <a:t>PERÁBAN</a:t>
            </a:r>
          </a:p>
        </p:txBody>
      </p:sp>
      <p:sp>
        <p:nvSpPr>
          <p:cNvPr id="68" name="Rectangle 55">
            <a:extLst>
              <a:ext uri="{FF2B5EF4-FFF2-40B4-BE49-F238E27FC236}">
                <a16:creationId xmlns:a16="http://schemas.microsoft.com/office/drawing/2014/main" id="{9F0D236E-6887-49E1-A044-D80BA8888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2705E7-4A10-A4A9-41CF-7D4804E64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24" y="2015732"/>
            <a:ext cx="2828026" cy="3287567"/>
          </a:xfrm>
        </p:spPr>
        <p:txBody>
          <a:bodyPr>
            <a:normAutofit/>
          </a:bodyPr>
          <a:lstStyle/>
          <a:p>
            <a:r>
              <a:rPr lang="hu-HU" dirty="0"/>
              <a:t>AZ OPERA </a:t>
            </a:r>
            <a:r>
              <a:rPr lang="hu-HU" dirty="0">
                <a:solidFill>
                  <a:srgbClr val="FF0000"/>
                </a:solidFill>
              </a:rPr>
              <a:t>NÉZŐ</a:t>
            </a:r>
            <a:r>
              <a:rPr lang="hu-HU" dirty="0"/>
              <a:t>TERÉN, ÉS …..</a:t>
            </a:r>
          </a:p>
          <a:p>
            <a:pPr marL="0" indent="0">
              <a:buNone/>
            </a:pPr>
            <a:r>
              <a:rPr lang="hu-HU" dirty="0"/>
              <a:t>   </a:t>
            </a:r>
            <a:r>
              <a:rPr lang="hu-HU" dirty="0">
                <a:solidFill>
                  <a:srgbClr val="FF0000"/>
                </a:solidFill>
              </a:rPr>
              <a:t>SZÍNPAD</a:t>
            </a:r>
            <a:r>
              <a:rPr lang="hu-HU" dirty="0"/>
              <a:t>ÁN</a:t>
            </a:r>
          </a:p>
          <a:p>
            <a:r>
              <a:rPr lang="hu-HU" dirty="0"/>
              <a:t>A DÍSZ</a:t>
            </a:r>
            <a:r>
              <a:rPr lang="hu-HU" dirty="0">
                <a:solidFill>
                  <a:srgbClr val="FF0000"/>
                </a:solidFill>
              </a:rPr>
              <a:t>L</a:t>
            </a:r>
            <a:r>
              <a:rPr lang="hu-HU" dirty="0"/>
              <a:t>ÉPCSŐN ÉS </a:t>
            </a:r>
          </a:p>
          <a:p>
            <a:pPr marL="0" indent="0">
              <a:buNone/>
            </a:pPr>
            <a:r>
              <a:rPr lang="hu-HU" dirty="0"/>
              <a:t>    A </a:t>
            </a:r>
            <a:r>
              <a:rPr lang="hu-HU" dirty="0">
                <a:solidFill>
                  <a:srgbClr val="FF0000"/>
                </a:solidFill>
              </a:rPr>
              <a:t>PRÓBATEREM</a:t>
            </a:r>
            <a:r>
              <a:rPr lang="hu-HU" dirty="0"/>
              <a:t>BEN</a:t>
            </a:r>
          </a:p>
        </p:txBody>
      </p:sp>
      <p:grpSp>
        <p:nvGrpSpPr>
          <p:cNvPr id="69" name="Group 57">
            <a:extLst>
              <a:ext uri="{FF2B5EF4-FFF2-40B4-BE49-F238E27FC236}">
                <a16:creationId xmlns:a16="http://schemas.microsoft.com/office/drawing/2014/main" id="{1310799D-237C-4131-87CA-440AB307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70" name="Rectangle 58">
              <a:extLst>
                <a:ext uri="{FF2B5EF4-FFF2-40B4-BE49-F238E27FC236}">
                  <a16:creationId xmlns:a16="http://schemas.microsoft.com/office/drawing/2014/main" id="{F437CB47-9A2B-4CE8-BEBC-4506025B5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59">
              <a:extLst>
                <a:ext uri="{FF2B5EF4-FFF2-40B4-BE49-F238E27FC236}">
                  <a16:creationId xmlns:a16="http://schemas.microsoft.com/office/drawing/2014/main" id="{CAAE895E-638B-460B-9D70-0F448D7AC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Kép 11" descr="A képen fedett pályás, Padlóburkolat, székház, fal látható&#10;&#10;Automatikusan generált leírás">
            <a:extLst>
              <a:ext uri="{FF2B5EF4-FFF2-40B4-BE49-F238E27FC236}">
                <a16:creationId xmlns:a16="http://schemas.microsoft.com/office/drawing/2014/main" id="{0AF8788D-CAEB-635D-9E74-D39318937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70" b="-4"/>
          <a:stretch/>
        </p:blipFill>
        <p:spPr>
          <a:xfrm>
            <a:off x="4504365" y="1078167"/>
            <a:ext cx="2460621" cy="3970660"/>
          </a:xfrm>
          <a:prstGeom prst="rect">
            <a:avLst/>
          </a:prstGeom>
        </p:spPr>
      </p:pic>
      <p:pic>
        <p:nvPicPr>
          <p:cNvPr id="4" name="Kép 3" descr="A képen szöveg, képernyőkép, szoftver, Multimédiás szoftver látható&#10;&#10;Automatikusan generált leírás">
            <a:extLst>
              <a:ext uri="{FF2B5EF4-FFF2-40B4-BE49-F238E27FC236}">
                <a16:creationId xmlns:a16="http://schemas.microsoft.com/office/drawing/2014/main" id="{0AFC13B0-A0E9-2A02-E63F-E2B136C75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30" t="25145" r="26953" b="19140"/>
          <a:stretch/>
        </p:blipFill>
        <p:spPr bwMode="auto">
          <a:xfrm>
            <a:off x="7348815" y="998378"/>
            <a:ext cx="3409951" cy="228269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 descr="A képen fedett pályás, sor, Szőnyeg, belsőépítészet látható&#10;&#10;Automatikusan generált leírás">
            <a:extLst>
              <a:ext uri="{FF2B5EF4-FFF2-40B4-BE49-F238E27FC236}">
                <a16:creationId xmlns:a16="http://schemas.microsoft.com/office/drawing/2014/main" id="{451C0F9B-08C6-5679-A19B-962A2E8866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1745"/>
          <a:stretch/>
        </p:blipFill>
        <p:spPr>
          <a:xfrm>
            <a:off x="7176903" y="3348037"/>
            <a:ext cx="1501474" cy="1766808"/>
          </a:xfrm>
          <a:prstGeom prst="rect">
            <a:avLst/>
          </a:prstGeom>
        </p:spPr>
      </p:pic>
      <p:pic>
        <p:nvPicPr>
          <p:cNvPr id="6" name="Kép 5" descr="A képen Emberi arc, személy, ruházat, mosoly látható&#10;&#10;Automatikusan generált leírás">
            <a:extLst>
              <a:ext uri="{FF2B5EF4-FFF2-40B4-BE49-F238E27FC236}">
                <a16:creationId xmlns:a16="http://schemas.microsoft.com/office/drawing/2014/main" id="{312CE30A-CC05-D021-330E-4FC2B0E6CB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4" r="-5" b="13259"/>
          <a:stretch/>
        </p:blipFill>
        <p:spPr>
          <a:xfrm>
            <a:off x="8773664" y="3576739"/>
            <a:ext cx="2278790" cy="1463030"/>
          </a:xfrm>
          <a:prstGeom prst="rect">
            <a:avLst/>
          </a:prstGeom>
        </p:spPr>
      </p:pic>
      <p:pic>
        <p:nvPicPr>
          <p:cNvPr id="72" name="Picture 61">
            <a:extLst>
              <a:ext uri="{FF2B5EF4-FFF2-40B4-BE49-F238E27FC236}">
                <a16:creationId xmlns:a16="http://schemas.microsoft.com/office/drawing/2014/main" id="{FA1E2058-1214-4395-A585-3C0F2B30B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3" name="Straight Connector 63">
            <a:extLst>
              <a:ext uri="{FF2B5EF4-FFF2-40B4-BE49-F238E27FC236}">
                <a16:creationId xmlns:a16="http://schemas.microsoft.com/office/drawing/2014/main" id="{C182BDCE-F0C6-4E3F-A3F5-1C8976FFE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50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C96B4DDA-F8A0-DDB9-7238-493705E6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TI</a:t>
            </a:r>
            <a:r>
              <a:rPr lang="hu-HU" dirty="0"/>
              <a:t> AZ </a:t>
            </a:r>
            <a:r>
              <a:rPr lang="hu-HU" dirty="0">
                <a:solidFill>
                  <a:srgbClr val="FF0000"/>
                </a:solidFill>
              </a:rPr>
              <a:t>O</a:t>
            </a:r>
            <a:r>
              <a:rPr lang="hu-HU" dirty="0"/>
              <a:t>PERÁBAN</a:t>
            </a:r>
            <a:r>
              <a:rPr lang="hu-HU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BDEB4C-6FB5-0933-58FC-7DC01BF73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r>
              <a:rPr lang="hu-HU" dirty="0"/>
              <a:t>AZ OPERAHÁZ </a:t>
            </a:r>
            <a:r>
              <a:rPr lang="hu-HU" dirty="0">
                <a:solidFill>
                  <a:srgbClr val="FF0000"/>
                </a:solidFill>
              </a:rPr>
              <a:t>IFJÚSÁGI</a:t>
            </a:r>
            <a:r>
              <a:rPr lang="hu-HU" dirty="0"/>
              <a:t> PROGRAMJAI:</a:t>
            </a:r>
          </a:p>
          <a:p>
            <a:r>
              <a:rPr lang="hu-HU" dirty="0"/>
              <a:t>OPE</a:t>
            </a:r>
            <a:r>
              <a:rPr lang="hu-HU" dirty="0">
                <a:solidFill>
                  <a:srgbClr val="FF0000"/>
                </a:solidFill>
              </a:rPr>
              <a:t>R</a:t>
            </a:r>
            <a:r>
              <a:rPr lang="hu-HU" dirty="0"/>
              <a:t>AJZ</a:t>
            </a:r>
          </a:p>
          <a:p>
            <a:r>
              <a:rPr lang="hu-HU" dirty="0">
                <a:solidFill>
                  <a:srgbClr val="FF0000"/>
                </a:solidFill>
              </a:rPr>
              <a:t>OPERAKALAND</a:t>
            </a:r>
          </a:p>
          <a:p>
            <a:r>
              <a:rPr lang="hu-HU" dirty="0">
                <a:solidFill>
                  <a:srgbClr val="FF0000"/>
                </a:solidFill>
              </a:rPr>
              <a:t>(K)</a:t>
            </a:r>
            <a:r>
              <a:rPr lang="hu-HU" dirty="0"/>
              <a:t>EIFFEL JANCSI AZ EIFFEL </a:t>
            </a:r>
            <a:r>
              <a:rPr lang="hu-HU" dirty="0">
                <a:solidFill>
                  <a:srgbClr val="FF0000"/>
                </a:solidFill>
              </a:rPr>
              <a:t>MŰHELYHÁZ</a:t>
            </a:r>
            <a:r>
              <a:rPr lang="hu-HU" dirty="0"/>
              <a:t>BAN</a:t>
            </a:r>
          </a:p>
          <a:p>
            <a:r>
              <a:rPr lang="hu-HU" dirty="0"/>
              <a:t>OPERA</a:t>
            </a:r>
            <a:r>
              <a:rPr lang="hu-HU" dirty="0">
                <a:solidFill>
                  <a:srgbClr val="FF0000"/>
                </a:solidFill>
              </a:rPr>
              <a:t>T</a:t>
            </a:r>
            <a:r>
              <a:rPr lang="hu-HU" dirty="0"/>
              <a:t>ÚRA</a:t>
            </a:r>
          </a:p>
          <a:p>
            <a:r>
              <a:rPr lang="hu-HU" dirty="0">
                <a:solidFill>
                  <a:srgbClr val="FF0000"/>
                </a:solidFill>
              </a:rPr>
              <a:t>O</a:t>
            </a:r>
            <a:r>
              <a:rPr lang="hu-HU" dirty="0"/>
              <a:t>PERA</a:t>
            </a:r>
            <a:r>
              <a:rPr lang="hu-HU" dirty="0">
                <a:solidFill>
                  <a:srgbClr val="FF0000"/>
                </a:solidFill>
              </a:rPr>
              <a:t>N</a:t>
            </a:r>
            <a:r>
              <a:rPr lang="hu-HU" dirty="0"/>
              <a:t>AGYKÖVET</a:t>
            </a:r>
          </a:p>
        </p:txBody>
      </p:sp>
      <p:pic>
        <p:nvPicPr>
          <p:cNvPr id="7" name="Kép 6" descr="A képen épület, fedett pályás, sín, Közlekedési csomópont látható&#10;&#10;Automatikusan generált leírás">
            <a:extLst>
              <a:ext uri="{FF2B5EF4-FFF2-40B4-BE49-F238E27FC236}">
                <a16:creationId xmlns:a16="http://schemas.microsoft.com/office/drawing/2014/main" id="{53F674A9-64A5-00A1-D091-D1D021BFB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416" y="481109"/>
            <a:ext cx="3733192" cy="2491906"/>
          </a:xfrm>
          <a:prstGeom prst="rect">
            <a:avLst/>
          </a:prstGeom>
        </p:spPr>
      </p:pic>
      <p:pic>
        <p:nvPicPr>
          <p:cNvPr id="5" name="Kép 4" descr="A képen kültéri, ég, fa, épület látható&#10;&#10;Automatikusan generált leírás">
            <a:extLst>
              <a:ext uri="{FF2B5EF4-FFF2-40B4-BE49-F238E27FC236}">
                <a16:creationId xmlns:a16="http://schemas.microsoft.com/office/drawing/2014/main" id="{4EED5507-8339-AFFB-5719-4E16B2CC3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594" y="3238392"/>
            <a:ext cx="4074836" cy="229209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9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C6D7259E-190C-C3DB-B78C-8F0C2C444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TERV</a:t>
            </a:r>
            <a:r>
              <a:rPr lang="hu-HU" dirty="0"/>
              <a:t>EINK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955B20-5E69-6595-F6DC-A63EFA118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u-HU" sz="1700" dirty="0"/>
              <a:t>OPER</a:t>
            </a:r>
            <a:r>
              <a:rPr lang="hu-HU" sz="1700" dirty="0">
                <a:solidFill>
                  <a:srgbClr val="FF0000"/>
                </a:solidFill>
              </a:rPr>
              <a:t>A</a:t>
            </a:r>
            <a:r>
              <a:rPr lang="hu-HU" sz="1700" dirty="0"/>
              <a:t>KADÉMIA </a:t>
            </a:r>
            <a:r>
              <a:rPr lang="hu-HU" sz="1700" dirty="0">
                <a:solidFill>
                  <a:srgbClr val="FF0000"/>
                </a:solidFill>
              </a:rPr>
              <a:t>PLUSZ</a:t>
            </a:r>
          </a:p>
          <a:p>
            <a:pPr>
              <a:lnSpc>
                <a:spcPct val="110000"/>
              </a:lnSpc>
            </a:pPr>
            <a:r>
              <a:rPr lang="hu-HU" sz="1700" dirty="0"/>
              <a:t>OPERA</a:t>
            </a:r>
            <a:r>
              <a:rPr lang="hu-HU" sz="1700" dirty="0">
                <a:solidFill>
                  <a:srgbClr val="FF0000"/>
                </a:solidFill>
              </a:rPr>
              <a:t>KALAND</a:t>
            </a:r>
            <a:r>
              <a:rPr lang="hu-HU" sz="1700" dirty="0"/>
              <a:t> </a:t>
            </a:r>
            <a:r>
              <a:rPr lang="hu-HU" sz="1700" dirty="0">
                <a:solidFill>
                  <a:srgbClr val="FF0000"/>
                </a:solidFill>
              </a:rPr>
              <a:t>VELETEK!</a:t>
            </a:r>
            <a:r>
              <a:rPr lang="hu-HU" sz="1700" dirty="0"/>
              <a:t>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u-HU" sz="1700" dirty="0">
                <a:solidFill>
                  <a:srgbClr val="FF0000"/>
                </a:solidFill>
              </a:rPr>
              <a:t>	M</a:t>
            </a:r>
            <a:r>
              <a:rPr lang="hu-HU" sz="1700" dirty="0"/>
              <a:t>OZART:</a:t>
            </a:r>
            <a:r>
              <a:rPr lang="hu-HU" sz="1700" dirty="0">
                <a:solidFill>
                  <a:srgbClr val="FF0000"/>
                </a:solidFill>
              </a:rPr>
              <a:t> DON GIOVANNI</a:t>
            </a:r>
          </a:p>
          <a:p>
            <a:pPr>
              <a:lnSpc>
                <a:spcPct val="110000"/>
              </a:lnSpc>
            </a:pPr>
            <a:r>
              <a:rPr lang="hu-HU" sz="1700" dirty="0">
                <a:solidFill>
                  <a:srgbClr val="FF0000"/>
                </a:solidFill>
              </a:rPr>
              <a:t>F</a:t>
            </a:r>
            <a:r>
              <a:rPr lang="hu-HU" sz="1700" dirty="0"/>
              <a:t>ODOR </a:t>
            </a:r>
            <a:r>
              <a:rPr lang="hu-HU" sz="1700" dirty="0">
                <a:solidFill>
                  <a:srgbClr val="FF0000"/>
                </a:solidFill>
              </a:rPr>
              <a:t>B</a:t>
            </a:r>
            <a:r>
              <a:rPr lang="hu-HU" sz="1700" dirty="0"/>
              <a:t>EATRIX OPERA</a:t>
            </a:r>
            <a:r>
              <a:rPr lang="hu-HU" sz="1700" dirty="0">
                <a:solidFill>
                  <a:srgbClr val="FF0000"/>
                </a:solidFill>
              </a:rPr>
              <a:t>NAGYKÖVET</a:t>
            </a:r>
          </a:p>
          <a:p>
            <a:pPr>
              <a:lnSpc>
                <a:spcPct val="110000"/>
              </a:lnSpc>
            </a:pPr>
            <a:r>
              <a:rPr lang="hu-HU" sz="1700" dirty="0"/>
              <a:t>(K)</a:t>
            </a:r>
            <a:r>
              <a:rPr lang="hu-HU" sz="1700" dirty="0">
                <a:solidFill>
                  <a:srgbClr val="FF0000"/>
                </a:solidFill>
              </a:rPr>
              <a:t>EIFFEL </a:t>
            </a:r>
            <a:r>
              <a:rPr lang="hu-HU" sz="1700" dirty="0"/>
              <a:t>JANCSI </a:t>
            </a:r>
            <a:r>
              <a:rPr lang="hu-HU" sz="1700" dirty="0">
                <a:solidFill>
                  <a:srgbClr val="FF0000"/>
                </a:solidFill>
              </a:rPr>
              <a:t>K</a:t>
            </a:r>
            <a:r>
              <a:rPr lang="hu-HU" sz="1700" dirty="0"/>
              <a:t>ARCZAG </a:t>
            </a:r>
            <a:r>
              <a:rPr lang="hu-HU" sz="1700" dirty="0">
                <a:solidFill>
                  <a:srgbClr val="FF0000"/>
                </a:solidFill>
              </a:rPr>
              <a:t>M</a:t>
            </a:r>
            <a:r>
              <a:rPr lang="hu-HU" sz="1700" dirty="0"/>
              <a:t>ÁRTONNAL</a:t>
            </a:r>
          </a:p>
          <a:p>
            <a:pPr>
              <a:lnSpc>
                <a:spcPct val="110000"/>
              </a:lnSpc>
            </a:pPr>
            <a:r>
              <a:rPr lang="hu-HU" sz="1700" dirty="0">
                <a:solidFill>
                  <a:srgbClr val="FF0000"/>
                </a:solidFill>
              </a:rPr>
              <a:t>GYERTEK VELÜNK! </a:t>
            </a:r>
          </a:p>
          <a:p>
            <a:pPr>
              <a:lnSpc>
                <a:spcPct val="110000"/>
              </a:lnSpc>
            </a:pPr>
            <a:r>
              <a:rPr lang="hu-HU" sz="1700" dirty="0"/>
              <a:t>VÁRJUK A </a:t>
            </a:r>
            <a:r>
              <a:rPr lang="hu-HU" sz="1700" dirty="0">
                <a:solidFill>
                  <a:srgbClr val="FF0000"/>
                </a:solidFill>
              </a:rPr>
              <a:t>JELENTKEZÉS</a:t>
            </a:r>
            <a:r>
              <a:rPr lang="hu-HU" sz="1700" dirty="0"/>
              <a:t>EKET! (50 FŐ)</a:t>
            </a:r>
          </a:p>
        </p:txBody>
      </p:sp>
      <p:pic>
        <p:nvPicPr>
          <p:cNvPr id="4" name="Kép 3" descr="A képen szöveg, képernyőkép, Multimédiás szoftver, szoftver látható&#10;&#10;Automatikusan generált leírás">
            <a:extLst>
              <a:ext uri="{FF2B5EF4-FFF2-40B4-BE49-F238E27FC236}">
                <a16:creationId xmlns:a16="http://schemas.microsoft.com/office/drawing/2014/main" id="{07546271-59BA-A044-26DD-4AF3AC27D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7" t="16853" r="28351" b="17500"/>
          <a:stretch/>
        </p:blipFill>
        <p:spPr bwMode="auto">
          <a:xfrm>
            <a:off x="6094411" y="1787170"/>
            <a:ext cx="4960442" cy="269758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34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0BD540D3-30D3-9E5F-3534-281546AB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hu-HU" dirty="0"/>
              <a:t>AZ </a:t>
            </a:r>
            <a:r>
              <a:rPr lang="hu-HU" dirty="0">
                <a:solidFill>
                  <a:srgbClr val="FF0000"/>
                </a:solidFill>
              </a:rPr>
              <a:t>O</a:t>
            </a:r>
            <a:r>
              <a:rPr lang="hu-HU" dirty="0"/>
              <a:t>PERA ÉS A </a:t>
            </a:r>
            <a:r>
              <a:rPr lang="hu-HU" dirty="0">
                <a:solidFill>
                  <a:srgbClr val="FF0000"/>
                </a:solidFill>
              </a:rPr>
              <a:t>B</a:t>
            </a:r>
            <a:r>
              <a:rPr lang="hu-HU" dirty="0"/>
              <a:t>ALETT </a:t>
            </a:r>
            <a:r>
              <a:rPr lang="hu-HU" dirty="0">
                <a:solidFill>
                  <a:srgbClr val="FF0000"/>
                </a:solidFill>
              </a:rPr>
              <a:t>MENŐ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6B874B-04F3-BEAE-CC41-E6D1241D8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A </a:t>
            </a:r>
            <a:r>
              <a:rPr lang="hu-HU" dirty="0">
                <a:solidFill>
                  <a:srgbClr val="FF0000"/>
                </a:solidFill>
              </a:rPr>
              <a:t>DIÓTÖRŐ</a:t>
            </a:r>
            <a:r>
              <a:rPr lang="hu-HU" dirty="0"/>
              <a:t>VEL KÍVÁNUNK </a:t>
            </a:r>
            <a:r>
              <a:rPr lang="hu-HU" dirty="0">
                <a:solidFill>
                  <a:srgbClr val="FF0000"/>
                </a:solidFill>
              </a:rPr>
              <a:t>BOLDOG KARÁCSONYT </a:t>
            </a:r>
            <a:r>
              <a:rPr lang="hu-HU" dirty="0"/>
              <a:t>MINDENKINEK!</a:t>
            </a:r>
          </a:p>
          <a:p>
            <a:r>
              <a:rPr lang="hu-HU" dirty="0"/>
              <a:t>https://www.youtube.com/watch?v=b39O3B9xTyo&amp;t=28s</a:t>
            </a:r>
          </a:p>
          <a:p>
            <a:r>
              <a:rPr lang="hu-HU" dirty="0">
                <a:solidFill>
                  <a:srgbClr val="FF0000"/>
                </a:solidFill>
              </a:rPr>
              <a:t>J</a:t>
            </a:r>
            <a:r>
              <a:rPr lang="hu-HU" dirty="0"/>
              <a:t>ELENTKEZNI LEHET AZ OPERA</a:t>
            </a:r>
            <a:r>
              <a:rPr lang="hu-HU" dirty="0">
                <a:solidFill>
                  <a:srgbClr val="FF0000"/>
                </a:solidFill>
              </a:rPr>
              <a:t>KALANDRA</a:t>
            </a:r>
            <a:r>
              <a:rPr lang="hu-HU" dirty="0"/>
              <a:t> A </a:t>
            </a:r>
            <a:r>
              <a:rPr lang="hu-HU" dirty="0">
                <a:solidFill>
                  <a:srgbClr val="FF0000"/>
                </a:solidFill>
              </a:rPr>
              <a:t>H</a:t>
            </a:r>
            <a:r>
              <a:rPr lang="hu-HU" dirty="0"/>
              <a:t>ÁROM </a:t>
            </a:r>
            <a:r>
              <a:rPr lang="hu-HU" dirty="0">
                <a:solidFill>
                  <a:srgbClr val="FF0000"/>
                </a:solidFill>
              </a:rPr>
              <a:t>T</a:t>
            </a:r>
            <a:r>
              <a:rPr lang="hu-HU" dirty="0"/>
              <a:t>ANÁRNŐNÉL A </a:t>
            </a:r>
            <a:r>
              <a:rPr lang="hu-HU" dirty="0">
                <a:solidFill>
                  <a:srgbClr val="FF0000"/>
                </a:solidFill>
              </a:rPr>
              <a:t>TÉL</a:t>
            </a:r>
            <a:r>
              <a:rPr lang="hu-HU" dirty="0"/>
              <a:t> FOLYAMÁN</a:t>
            </a:r>
          </a:p>
          <a:p>
            <a:r>
              <a:rPr lang="hu-HU" dirty="0"/>
              <a:t>A PONTOS </a:t>
            </a:r>
            <a:r>
              <a:rPr lang="hu-HU" dirty="0">
                <a:solidFill>
                  <a:srgbClr val="FF0000"/>
                </a:solidFill>
              </a:rPr>
              <a:t>IDŐPONTOK</a:t>
            </a:r>
            <a:r>
              <a:rPr lang="hu-HU" dirty="0"/>
              <a:t>RÓL </a:t>
            </a:r>
            <a:r>
              <a:rPr lang="hu-HU" dirty="0">
                <a:solidFill>
                  <a:srgbClr val="FF0000"/>
                </a:solidFill>
              </a:rPr>
              <a:t>KÉSŐBB</a:t>
            </a:r>
            <a:r>
              <a:rPr lang="hu-HU" dirty="0"/>
              <a:t> ÉRTESÍTÜNK</a:t>
            </a:r>
          </a:p>
        </p:txBody>
      </p:sp>
      <p:pic>
        <p:nvPicPr>
          <p:cNvPr id="5" name="Kép 4" descr="A képen sport, balett, Tánc, táncos látható&#10;&#10;Automatikusan generált leírás">
            <a:hlinkClick r:id="rId2" action="ppaction://hlinkfile"/>
            <a:extLst>
              <a:ext uri="{FF2B5EF4-FFF2-40B4-BE49-F238E27FC236}">
                <a16:creationId xmlns:a16="http://schemas.microsoft.com/office/drawing/2014/main" id="{EA3A6A6B-B41B-C4E4-9908-E9C10E6BB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1" y="1474216"/>
            <a:ext cx="4960442" cy="3323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38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EF77632-1A0C-4B9F-829B-226E68A78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DCFC27-6BCE-42B6-8372-070EA07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AA20EA3-B6DB-6F39-FA92-51F057D21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424" y="4460798"/>
            <a:ext cx="8637073" cy="558063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K</a:t>
            </a:r>
            <a:r>
              <a:rPr lang="en-US" sz="3600" dirty="0"/>
              <a:t>ÖSZÖNJÜK A FIGYELMET!</a:t>
            </a:r>
          </a:p>
        </p:txBody>
      </p:sp>
      <p:pic>
        <p:nvPicPr>
          <p:cNvPr id="7" name="Kép 6" descr="A képen kültéri, ég, épület, felhő látható&#10;&#10;Automatikusan generált leírás">
            <a:extLst>
              <a:ext uri="{FF2B5EF4-FFF2-40B4-BE49-F238E27FC236}">
                <a16:creationId xmlns:a16="http://schemas.microsoft.com/office/drawing/2014/main" id="{32C8168A-6B27-C799-5538-6BD9096E0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137" y="705143"/>
            <a:ext cx="4242437" cy="3372737"/>
          </a:xfrm>
          <a:prstGeom prst="rect">
            <a:avLst/>
          </a:prstGeom>
        </p:spPr>
      </p:pic>
      <p:pic>
        <p:nvPicPr>
          <p:cNvPr id="5" name="Tartalom helye 4" descr="A képen szöveg, vázlat, Betűtípus, kör látható&#10;&#10;Automatikusan generált leírás">
            <a:extLst>
              <a:ext uri="{FF2B5EF4-FFF2-40B4-BE49-F238E27FC236}">
                <a16:creationId xmlns:a16="http://schemas.microsoft.com/office/drawing/2014/main" id="{3E0E5E62-FC29-3BA0-B25F-B4E7DB74B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71060" y="1198327"/>
            <a:ext cx="4811265" cy="270633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A4B1E0-284C-4A01-8141-A24D2B8EE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F82046CE-87C5-4670-A404-6AB453F5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224BAD7-5931-4CA6-BB58-0CBCFCFA6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347480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155</TotalTime>
  <Words>242</Words>
  <Application>Microsoft Office PowerPoint</Application>
  <PresentationFormat>Szélesvásznú</PresentationFormat>
  <Paragraphs>43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Galéria</vt:lpstr>
      <vt:lpstr>O/A</vt:lpstr>
      <vt:lpstr>RETRO</vt:lpstr>
      <vt:lpstr>OPERAKADÉMIA</vt:lpstr>
      <vt:lpstr>MI AZ OPERÁBAN</vt:lpstr>
      <vt:lpstr>TI AZ OPERÁBAN!</vt:lpstr>
      <vt:lpstr>TERVEINK</vt:lpstr>
      <vt:lpstr>AZ OPERA ÉS A BALETT MENŐ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O/A</dc:title>
  <dc:creator>Kovácsné Gergencsik Irén</dc:creator>
  <cp:lastModifiedBy>Kovácsné Gergencsik Irén</cp:lastModifiedBy>
  <cp:revision>17</cp:revision>
  <dcterms:created xsi:type="dcterms:W3CDTF">2023-12-02T13:31:39Z</dcterms:created>
  <dcterms:modified xsi:type="dcterms:W3CDTF">2023-12-08T21:55:53Z</dcterms:modified>
</cp:coreProperties>
</file>